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7"/>
  </p:notesMasterIdLst>
  <p:handoutMasterIdLst>
    <p:handoutMasterId r:id="rId8"/>
  </p:handoutMasterIdLst>
  <p:sldIdLst>
    <p:sldId id="1078" r:id="rId2"/>
    <p:sldId id="330" r:id="rId3"/>
    <p:sldId id="1096" r:id="rId4"/>
    <p:sldId id="1097" r:id="rId5"/>
    <p:sldId id="328" r:id="rId6"/>
  </p:sldIdLst>
  <p:sldSz cx="9906000" cy="6858000" type="A4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740F"/>
    <a:srgbClr val="2C7FB5"/>
    <a:srgbClr val="22ADD6"/>
    <a:srgbClr val="EBF6F8"/>
    <a:srgbClr val="E5202F"/>
    <a:srgbClr val="2C3E50"/>
    <a:srgbClr val="9BBB59"/>
    <a:srgbClr val="16A085"/>
    <a:srgbClr val="F39C1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70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828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9BDE163-30BF-3C4E-AD89-601D28D7C56E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ECE7924-4106-8A4D-BF94-EC492EA3A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118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B8CC2F1-9624-6240-8140-5DA13374FF00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1173163"/>
            <a:ext cx="45783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72B52D5-0F10-409C-88A1-07E8733E16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753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4DA29-159B-4609-9FF9-DABF94E64BB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4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3A17-EB29-7842-BDF0-778D117DA9D3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1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712B-6286-8546-9B22-68425F77EDC9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3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8A72-9AE1-294E-93B0-48D74916731B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7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45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89C9-179F-0345-B29A-6277D417D556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5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E9B4-D477-0947-BD66-7D64622C2574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3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583A-1CBC-8B46-8774-60D3B9B2B129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2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8924-6EE7-C541-864A-D88666FA8A2C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F368-7FFC-D94D-AFDC-B1F3BA26DE1A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6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F401-D338-A945-B9B8-725C635B7DF1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7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0BB3-E662-994C-9687-24E5E560D40E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7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ED0-86B2-8245-8C3F-3D92D5C85D7F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9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9B47E-E5C2-D743-99FC-071D20111070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8970645" y="425411"/>
            <a:ext cx="508635" cy="512064"/>
          </a:xfrm>
          <a:prstGeom prst="round2DiagRect">
            <a:avLst>
              <a:gd name="adj1" fmla="val 20663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3B5CD7A-6D37-40EC-ABE9-FB00214C4DA7}" type="slidenum">
              <a:rPr lang="en-US" sz="812" b="0" smtClean="0">
                <a:latin typeface="Lato" panose="020F0502020204030203" pitchFamily="34" charset="0"/>
              </a:rPr>
              <a:pPr/>
              <a:t>‹#›</a:t>
            </a:fld>
            <a:endParaRPr lang="en-US" sz="812" b="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7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66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36DEE2-8A3E-412D-9EF5-271D91775CF6}"/>
              </a:ext>
            </a:extLst>
          </p:cNvPr>
          <p:cNvSpPr txBox="1"/>
          <p:nvPr/>
        </p:nvSpPr>
        <p:spPr>
          <a:xfrm>
            <a:off x="1204547" y="3724032"/>
            <a:ext cx="7496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Sale of Parsonages</a:t>
            </a: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Requirements &amp; Considerations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2A78DD-7F0A-8188-280C-F5DB00CBB7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5" y="861539"/>
            <a:ext cx="3777040" cy="94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3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9358"/>
            <a:ext cx="7792122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Book of Discipline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Requirements –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Prior to Sale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6099"/>
            <a:ext cx="8362278" cy="4756150"/>
          </a:xfrm>
        </p:spPr>
        <p:txBody>
          <a:bodyPr>
            <a:noAutofit/>
          </a:bodyPr>
          <a:lstStyle/>
          <a:p>
            <a:r>
              <a:rPr lang="en-US" sz="2000" dirty="0"/>
              <a:t>The sale of a parsonage, like the sale of any church real estate, is subject to the requirements of </a:t>
            </a:r>
            <a:r>
              <a:rPr lang="en-US" sz="2000" i="1" dirty="0"/>
              <a:t>The Book of Discipline of The United Methodist Church</a:t>
            </a:r>
            <a:r>
              <a:rPr lang="en-US" sz="2000" dirty="0"/>
              <a:t>. </a:t>
            </a:r>
          </a:p>
          <a:p>
            <a:r>
              <a:rPr lang="en-US" sz="2000" dirty="0"/>
              <a:t>Per </a:t>
            </a:r>
            <a:r>
              <a:rPr lang="en-US" sz="2000" dirty="0" err="1"/>
              <a:t>BoD</a:t>
            </a:r>
            <a:r>
              <a:rPr lang="en-US" sz="2000" dirty="0"/>
              <a:t> P 2540 &amp; 2541:</a:t>
            </a:r>
          </a:p>
          <a:p>
            <a:pPr lvl="1"/>
            <a:r>
              <a:rPr lang="en-US" sz="2000" dirty="0"/>
              <a:t>Full investigation by the Pastor, District Superintendent and District Board of Church Location and Building that results in a plan of action for the future missional needs of the community.</a:t>
            </a:r>
          </a:p>
          <a:p>
            <a:pPr lvl="1"/>
            <a:r>
              <a:rPr lang="en-US" sz="2000" dirty="0"/>
              <a:t>Approval of Pastor, District Superintendent and District Board of Church Location and Building. </a:t>
            </a:r>
          </a:p>
          <a:p>
            <a:pPr lvl="1"/>
            <a:r>
              <a:rPr lang="en-US" sz="2000" dirty="0"/>
              <a:t>Certification by the District Superintendent that the transfer conforms to the </a:t>
            </a:r>
            <a:r>
              <a:rPr lang="en-US" sz="2000" dirty="0" err="1"/>
              <a:t>BoD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Approval by a majority vote of those present at a duly called Charge Conference.</a:t>
            </a:r>
          </a:p>
          <a:p>
            <a:pPr lvl="1"/>
            <a:r>
              <a:rPr lang="en-US" sz="2000" dirty="0"/>
              <a:t>Written consent of the Pastor and District Superintendent.</a:t>
            </a:r>
          </a:p>
          <a:p>
            <a:pPr lvl="1"/>
            <a:r>
              <a:rPr lang="en-US" sz="2000" dirty="0"/>
              <a:t>Signature of two officers of the Board of Trustees on sale-related instruments.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A3D60D-E71C-0EC7-4E6F-9FB2AF1FD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310" y="5144053"/>
            <a:ext cx="690090" cy="12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9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8653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Book of Discipline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Requirements –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Use of Proceeds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31" y="1694092"/>
            <a:ext cx="8771068" cy="4935308"/>
          </a:xfrm>
        </p:spPr>
        <p:txBody>
          <a:bodyPr>
            <a:noAutofit/>
          </a:bodyPr>
          <a:lstStyle/>
          <a:p>
            <a:r>
              <a:rPr lang="en-US" sz="2000" dirty="0"/>
              <a:t>The use of parsonage proceeds is subject to certain restrictions outlined in </a:t>
            </a:r>
            <a:r>
              <a:rPr lang="en-US" sz="2000" i="1" dirty="0"/>
              <a:t>The Book of Discipline</a:t>
            </a:r>
            <a:r>
              <a:rPr lang="en-US" sz="2000" dirty="0"/>
              <a:t> of The United Methodist Church. </a:t>
            </a:r>
          </a:p>
          <a:p>
            <a:endParaRPr lang="en-US" sz="1600" dirty="0"/>
          </a:p>
          <a:p>
            <a:r>
              <a:rPr lang="en-US" sz="2000" dirty="0"/>
              <a:t>Per </a:t>
            </a:r>
            <a:r>
              <a:rPr lang="en-US" sz="2000" dirty="0" err="1"/>
              <a:t>BoD</a:t>
            </a:r>
            <a:r>
              <a:rPr lang="en-US" sz="2000" dirty="0"/>
              <a:t> P 2543:</a:t>
            </a:r>
          </a:p>
          <a:p>
            <a:pPr lvl="1"/>
            <a:r>
              <a:rPr lang="en-US" sz="2000" i="1" u="sng" dirty="0"/>
              <a:t>Principal</a:t>
            </a:r>
            <a:r>
              <a:rPr lang="en-US" sz="2000" dirty="0"/>
              <a:t> proceeds of a sale of church property may not be used for the current budget or operational expense of the church.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2000" dirty="0"/>
              <a:t>Principal proceeds may be used for </a:t>
            </a:r>
            <a:r>
              <a:rPr lang="en-US" sz="2000" u="sng" dirty="0"/>
              <a:t>capital improvements </a:t>
            </a:r>
            <a:r>
              <a:rPr lang="en-US" sz="2000" dirty="0"/>
              <a:t>beyond the regular operating budget upon written approval by the Pastor and District Superintendent </a:t>
            </a:r>
            <a:r>
              <a:rPr lang="en-US" sz="2000" u="sng" dirty="0"/>
              <a:t>if</a:t>
            </a:r>
            <a:r>
              <a:rPr lang="en-US" sz="2000" dirty="0"/>
              <a:t> adequate provisions have been made to meet the housing needs of the Pastor.  Examples include: additions, renovations, new roof or HVAC updates.</a:t>
            </a:r>
          </a:p>
          <a:p>
            <a:pPr lvl="1"/>
            <a:endParaRPr lang="en-US" sz="1600" dirty="0"/>
          </a:p>
          <a:p>
            <a:pPr lvl="1"/>
            <a:r>
              <a:rPr lang="en-US" sz="2000" dirty="0"/>
              <a:t>Can be used for the purchase or construction of a new parsonage.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754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8295861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Book of Discipline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Requirements –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Use of Proceeds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95" y="1694092"/>
            <a:ext cx="8771068" cy="4935308"/>
          </a:xfrm>
        </p:spPr>
        <p:txBody>
          <a:bodyPr>
            <a:noAutofit/>
          </a:bodyPr>
          <a:lstStyle/>
          <a:p>
            <a:r>
              <a:rPr lang="en-US" sz="2000" i="1" u="sng" dirty="0"/>
              <a:t>Investment income </a:t>
            </a:r>
            <a:r>
              <a:rPr lang="en-US" sz="2000" dirty="0"/>
              <a:t>generated from proceeds of a sale of church property may used for:</a:t>
            </a:r>
          </a:p>
          <a:p>
            <a:pPr lvl="1"/>
            <a:r>
              <a:rPr lang="en-US" sz="2000" dirty="0"/>
              <a:t>A Housing Allowance paid to the pastor, which is considered to be an operating expense of the church</a:t>
            </a:r>
          </a:p>
          <a:p>
            <a:pPr lvl="1"/>
            <a:r>
              <a:rPr lang="en-US" sz="2000" dirty="0"/>
              <a:t>Other operational expenses of the church</a:t>
            </a:r>
          </a:p>
          <a:p>
            <a:pPr lvl="1"/>
            <a:endParaRPr lang="en-US" sz="2000" dirty="0"/>
          </a:p>
          <a:p>
            <a:r>
              <a:rPr lang="en-US" sz="2000" dirty="0"/>
              <a:t>Exceptions may be granted to allow </a:t>
            </a:r>
            <a:r>
              <a:rPr lang="en-US" sz="2000" u="sng" dirty="0"/>
              <a:t>principal</a:t>
            </a:r>
            <a:r>
              <a:rPr lang="en-US" sz="2000" dirty="0"/>
              <a:t> proceeds to fund congregational redevelopment efforts including program and staff.  </a:t>
            </a:r>
          </a:p>
          <a:p>
            <a:pPr lvl="1"/>
            <a:r>
              <a:rPr lang="en-US" sz="2000" dirty="0"/>
              <a:t>Requires approval of Annual Conference, the Bishop and the Cabinet upon request from church in consultation with Congregational Developer.  </a:t>
            </a:r>
          </a:p>
          <a:p>
            <a:pPr lvl="1"/>
            <a:r>
              <a:rPr lang="en-US" sz="2000" dirty="0"/>
              <a:t>A clear and detailed three-to-five-year redevelopment plan that projects a self-supporting ministry must accompany the request.  </a:t>
            </a:r>
          </a:p>
          <a:p>
            <a:pPr lvl="1"/>
            <a:endParaRPr lang="en-US" sz="20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842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1649"/>
            <a:ext cx="8573844" cy="145228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Investment Management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992" y="1060388"/>
            <a:ext cx="9412224" cy="57014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The Frontier Foundation can assist churches with investing proceeds by:</a:t>
            </a:r>
          </a:p>
          <a:p>
            <a:pPr lvl="1"/>
            <a:r>
              <a:rPr lang="en-US" sz="2000" dirty="0"/>
              <a:t>Understanding investment objectives</a:t>
            </a:r>
          </a:p>
          <a:p>
            <a:pPr lvl="1"/>
            <a:r>
              <a:rPr lang="en-US" sz="2000" dirty="0"/>
              <a:t>Understanding risk tolerance</a:t>
            </a:r>
          </a:p>
          <a:p>
            <a:pPr lvl="1"/>
            <a:r>
              <a:rPr lang="en-US" sz="2000" dirty="0"/>
              <a:t>Designing an Investment Policy</a:t>
            </a:r>
          </a:p>
          <a:p>
            <a:pPr lvl="1"/>
            <a:r>
              <a:rPr lang="en-US" sz="2000" dirty="0"/>
              <a:t>Suggesting appropriate investments, developing an investment plan and managing funds to meet objectives</a:t>
            </a:r>
          </a:p>
          <a:p>
            <a:pPr lvl="1"/>
            <a:r>
              <a:rPr lang="en-US" sz="2000" dirty="0"/>
              <a:t>Distributing income as needed</a:t>
            </a:r>
          </a:p>
        </p:txBody>
      </p:sp>
      <p:pic>
        <p:nvPicPr>
          <p:cNvPr id="1026" name="Picture 2" descr="The Pros and Cons of a Housing or Parsonage Allowance">
            <a:extLst>
              <a:ext uri="{FF2B5EF4-FFF2-40B4-BE49-F238E27FC236}">
                <a16:creationId xmlns:a16="http://schemas.microsoft.com/office/drawing/2014/main" id="{7F72040A-5954-B6F0-CC14-8DF9B5CEB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442" y="4611757"/>
            <a:ext cx="2836566" cy="188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3DEF27B-569E-111B-E77B-E54E53F3A6BD}"/>
              </a:ext>
            </a:extLst>
          </p:cNvPr>
          <p:cNvSpPr/>
          <p:nvPr/>
        </p:nvSpPr>
        <p:spPr>
          <a:xfrm>
            <a:off x="553122" y="5114368"/>
            <a:ext cx="373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Ellen Knudsen</a:t>
            </a:r>
          </a:p>
          <a:p>
            <a:pPr lvl="1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Executive Director</a:t>
            </a:r>
          </a:p>
          <a:p>
            <a:pPr lvl="1">
              <a:buNone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eknudsen@umff.org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20 Soundview Ave</a:t>
            </a:r>
          </a:p>
          <a:p>
            <a:pPr lvl="1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White Plains NY 10606</a:t>
            </a:r>
          </a:p>
          <a:p>
            <a:pPr lvl="1">
              <a:buNone/>
            </a:pPr>
            <a:r>
              <a:rPr lang="en-US" sz="1400">
                <a:latin typeface="Arial" pitchFamily="34" charset="0"/>
                <a:cs typeface="Arial" pitchFamily="34" charset="0"/>
              </a:rPr>
              <a:t>914-615-2238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4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kuntansi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72197</TotalTime>
  <Words>437</Words>
  <Application>Microsoft Office PowerPoint</Application>
  <PresentationFormat>A4 Paper (210x297 mm)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Office Theme</vt:lpstr>
      <vt:lpstr>PowerPoint Presentation</vt:lpstr>
      <vt:lpstr>Book of Discipline Requirements – Prior to Sale</vt:lpstr>
      <vt:lpstr>Book of Discipline Requirements – Use of Proceeds</vt:lpstr>
      <vt:lpstr>Book of Discipline Requirements – Use of Proceeds</vt:lpstr>
      <vt:lpstr>  Investment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Binangkit</dc:creator>
  <cp:lastModifiedBy>Ellen Knudsen</cp:lastModifiedBy>
  <cp:revision>1470</cp:revision>
  <cp:lastPrinted>2022-01-20T14:48:58Z</cp:lastPrinted>
  <dcterms:created xsi:type="dcterms:W3CDTF">2016-06-09T04:22:29Z</dcterms:created>
  <dcterms:modified xsi:type="dcterms:W3CDTF">2022-08-17T13:15:39Z</dcterms:modified>
</cp:coreProperties>
</file>